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0" r:id="rId4"/>
    <p:sldId id="265" r:id="rId5"/>
    <p:sldId id="266" r:id="rId6"/>
    <p:sldId id="263" r:id="rId7"/>
    <p:sldId id="267" r:id="rId8"/>
    <p:sldId id="268" r:id="rId9"/>
    <p:sldId id="259" r:id="rId10"/>
    <p:sldId id="269" r:id="rId11"/>
  </p:sldIdLst>
  <p:sldSz cx="6858000" cy="5143500"/>
  <p:notesSz cx="6858000" cy="9144000"/>
  <p:embeddedFontLst>
    <p:embeddedFont>
      <p:font typeface="Agency FB" panose="020B0503020202020204" pitchFamily="34" charset="0"/>
      <p:regular r:id="rId13"/>
      <p:bold r:id="rId14"/>
    </p:embeddedFont>
    <p:embeddedFont>
      <p:font typeface="BankGothic Lt BT" panose="020B0607020203060204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70" y="7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charset="0"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273844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273844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4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4"/>
            <a:ext cx="5915025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3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69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3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3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69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3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507EA-C096-49A9-BE33-9120C1FE07A9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D76D7-F1B3-4C03-BC73-206A5B0CE7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905" indent="-128905" algn="l" defTabSz="514350" rtl="0" eaLnBrk="1" latinLnBrk="0" hangingPunct="1">
        <a:lnSpc>
          <a:spcPct val="90000"/>
        </a:lnSpc>
        <a:spcBef>
          <a:spcPts val="565"/>
        </a:spcBef>
        <a:buFont typeface="Arial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indent="-128905" algn="l" defTabSz="514350" rtl="0" eaLnBrk="1" latinLnBrk="0" hangingPunct="1">
        <a:lnSpc>
          <a:spcPct val="90000"/>
        </a:lnSpc>
        <a:spcBef>
          <a:spcPts val="280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3255" indent="-128905" algn="l" defTabSz="514350" rtl="0" eaLnBrk="1" latinLnBrk="0" hangingPunct="1">
        <a:lnSpc>
          <a:spcPct val="90000"/>
        </a:lnSpc>
        <a:spcBef>
          <a:spcPts val="280"/>
        </a:spcBef>
        <a:buFont typeface="Arial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430" indent="-128905" algn="l" defTabSz="514350" rtl="0" eaLnBrk="1" latinLnBrk="0" hangingPunct="1">
        <a:lnSpc>
          <a:spcPct val="90000"/>
        </a:lnSpc>
        <a:spcBef>
          <a:spcPts val="280"/>
        </a:spcBef>
        <a:buFont typeface="Arial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157605" indent="-128905" algn="l" defTabSz="514350" rtl="0" eaLnBrk="1" latinLnBrk="0" hangingPunct="1">
        <a:lnSpc>
          <a:spcPct val="90000"/>
        </a:lnSpc>
        <a:spcBef>
          <a:spcPts val="280"/>
        </a:spcBef>
        <a:buFont typeface="Arial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905" algn="l" defTabSz="514350" rtl="0" eaLnBrk="1" latinLnBrk="0" hangingPunct="1">
        <a:lnSpc>
          <a:spcPct val="90000"/>
        </a:lnSpc>
        <a:spcBef>
          <a:spcPts val="280"/>
        </a:spcBef>
        <a:buFont typeface="Arial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905" algn="l" defTabSz="514350" rtl="0" eaLnBrk="1" latinLnBrk="0" hangingPunct="1">
        <a:lnSpc>
          <a:spcPct val="90000"/>
        </a:lnSpc>
        <a:spcBef>
          <a:spcPts val="280"/>
        </a:spcBef>
        <a:buFont typeface="Arial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905" algn="l" defTabSz="514350" rtl="0" eaLnBrk="1" latinLnBrk="0" hangingPunct="1">
        <a:lnSpc>
          <a:spcPct val="90000"/>
        </a:lnSpc>
        <a:spcBef>
          <a:spcPts val="280"/>
        </a:spcBef>
        <a:buFont typeface="Arial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905" algn="l" defTabSz="514350" rtl="0" eaLnBrk="1" latinLnBrk="0" hangingPunct="1">
        <a:lnSpc>
          <a:spcPct val="90000"/>
        </a:lnSpc>
        <a:spcBef>
          <a:spcPts val="280"/>
        </a:spcBef>
        <a:buFont typeface="Arial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32;p3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" y="-17500"/>
            <a:ext cx="64688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40169" y="4177128"/>
            <a:ext cx="5942925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700" dirty="0">
                <a:latin typeface="BankGothic Lt BT" pitchFamily="34" charset="0"/>
                <a:cs typeface="Biome Light" pitchFamily="34" charset="0"/>
              </a:rPr>
              <a:t>ANUPAMA S J KANCHUSTAMBAM (1225758846)</a:t>
            </a:r>
          </a:p>
          <a:p>
            <a:pPr marL="171450" indent="-171450">
              <a:buFontTx/>
              <a:buChar char="-"/>
            </a:pPr>
            <a:r>
              <a:rPr lang="en-US" sz="700" dirty="0">
                <a:latin typeface="BankGothic Lt BT" pitchFamily="34" charset="0"/>
                <a:cs typeface="Biome Light" pitchFamily="34" charset="0"/>
              </a:rPr>
              <a:t>SURYA SUDARSAN NAVEEN RAVULA (1225834027)</a:t>
            </a:r>
          </a:p>
          <a:p>
            <a:pPr marL="171450" indent="-171450">
              <a:buFontTx/>
              <a:buChar char="-"/>
            </a:pPr>
            <a:r>
              <a:rPr lang="en-US" sz="700" dirty="0">
                <a:latin typeface="BankGothic Lt BT" pitchFamily="34" charset="0"/>
                <a:cs typeface="Biome Light" pitchFamily="34" charset="0"/>
              </a:rPr>
              <a:t>PRUDHVI KOTHAPALLI  (1223417091)</a:t>
            </a:r>
          </a:p>
          <a:p>
            <a:pPr marL="171450" indent="-171450">
              <a:buFontTx/>
              <a:buChar char="-"/>
            </a:pPr>
            <a:r>
              <a:rPr lang="en-US" sz="700" dirty="0">
                <a:latin typeface="BankGothic Lt BT" pitchFamily="34" charset="0"/>
                <a:cs typeface="Biome Light" pitchFamily="34" charset="0"/>
              </a:rPr>
              <a:t>LALITH SAI MADHAV RAYALA (1226017093)</a:t>
            </a:r>
          </a:p>
          <a:p>
            <a:pPr marL="171450" indent="-171450">
              <a:buFontTx/>
              <a:buChar char="-"/>
            </a:pPr>
            <a:r>
              <a:rPr lang="en-US" sz="700" dirty="0">
                <a:latin typeface="BankGothic Lt BT" pitchFamily="34" charset="0"/>
                <a:cs typeface="Biome Light" pitchFamily="34" charset="0"/>
              </a:rPr>
              <a:t>SAI SMRITHI PRIYANKA SINGH(1224986802)  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latin typeface="Agency FB" pitchFamily="34" charset="0"/>
            </a:endParaRPr>
          </a:p>
          <a:p>
            <a:endParaRPr lang="en-US" sz="1400" dirty="0">
              <a:latin typeface="Agency FB" pitchFamily="34" charset="0"/>
            </a:endParaRPr>
          </a:p>
        </p:txBody>
      </p:sp>
      <p:pic>
        <p:nvPicPr>
          <p:cNvPr id="4" name="Google Shape;132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3642" y="1330829"/>
            <a:ext cx="2521246" cy="2446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82208" y="759780"/>
            <a:ext cx="6186617" cy="362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u="sng" spc="300" dirty="0">
                <a:latin typeface="BankGothic Lt BT" pitchFamily="34" charset="0"/>
              </a:rPr>
              <a:t>RIIPEN PROJECT</a:t>
            </a:r>
            <a:r>
              <a:rPr lang="en-GB" sz="1200" b="1" u="sng" spc="300" dirty="0">
                <a:latin typeface="BankGothic Lt BT" pitchFamily="34" charset="0"/>
              </a:rPr>
              <a:t> ~ (ARMADA DEFENCE CORP)</a:t>
            </a:r>
            <a:r>
              <a:rPr lang="en-US" sz="1200" b="1" u="sng" spc="300" dirty="0">
                <a:latin typeface="BankGothic Lt BT" pitchFamily="34" charset="0"/>
              </a:rPr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87783" y="1131899"/>
            <a:ext cx="373814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>
                <a:latin typeface="BankGothic Lt BT" pitchFamily="34" charset="0"/>
                <a:cs typeface="Biome Light" pitchFamily="34" charset="0"/>
              </a:rPr>
              <a:t>The objective of this project is to provide an insulation and design solution for a 2stroke IC engine equipped in an aviation drone whose fuel is to be insulated from the thermal output of the engine. </a:t>
            </a:r>
          </a:p>
          <a:p>
            <a:endParaRPr lang="en-US" sz="1200" dirty="0">
              <a:latin typeface="BankGothic Lt BT" pitchFamily="34" charset="0"/>
              <a:cs typeface="Biome Light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>
                <a:latin typeface="BankGothic Lt BT" pitchFamily="34" charset="0"/>
                <a:cs typeface="Biome Light" pitchFamily="34" charset="0"/>
              </a:rPr>
              <a:t>The goal is to introduce an effective insulation material into the pre-existing design of the drone and come up with improved results.</a:t>
            </a:r>
          </a:p>
          <a:p>
            <a:endParaRPr lang="en-US" sz="1200" dirty="0">
              <a:latin typeface="BankGothic Lt BT" pitchFamily="34" charset="0"/>
              <a:cs typeface="Biome Light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>
                <a:latin typeface="BankGothic Lt BT" pitchFamily="34" charset="0"/>
                <a:cs typeface="Biome Light" pitchFamily="34" charset="0"/>
              </a:rPr>
              <a:t>The project includes working with the designing of insulation parts, CFD analysis, thermal modeling and material selection.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latin typeface="BankGothic Lt BT" pitchFamily="34" charset="0"/>
            </a:endParaRPr>
          </a:p>
          <a:p>
            <a:endParaRPr lang="en-US" sz="1400" dirty="0">
              <a:latin typeface="BankGothic Lt BT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69" y="141838"/>
            <a:ext cx="6186617" cy="362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nkGothic Lt BT" pitchFamily="34" charset="0"/>
              </a:rPr>
              <a:t>HEAT TRANSFER AND THERMAL INSULATION DESIGN OF A MILITARY DRONE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56893" y="0"/>
            <a:ext cx="349006" cy="5143501"/>
          </a:xfrm>
          <a:prstGeom prst="rect">
            <a:avLst/>
          </a:prstGeom>
          <a:solidFill>
            <a:srgbClr val="024DBA"/>
          </a:solidFill>
        </p:spPr>
        <p:txBody>
          <a:bodyPr vert="wordArtVert" wrap="square" rtlCol="0">
            <a:spAutoFit/>
          </a:bodyPr>
          <a:lstStyle/>
          <a:p>
            <a:r>
              <a:rPr lang="en-US" sz="9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MAE 589- HEAT TRANSFER PROJECT </a:t>
            </a:r>
          </a:p>
        </p:txBody>
      </p:sp>
      <p:pic>
        <p:nvPicPr>
          <p:cNvPr id="15" name="Picture 14" descr="Logo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94" y="4932016"/>
            <a:ext cx="397728" cy="223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44"/>
    </mc:Choice>
    <mc:Fallback xmlns="">
      <p:transition spd="slow" advTm="4834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2;p37">
            <a:extLst>
              <a:ext uri="{FF2B5EF4-FFF2-40B4-BE49-F238E27FC236}">
                <a16:creationId xmlns:a16="http://schemas.microsoft.com/office/drawing/2014/main" id="{AAF38510-2433-30F8-2345-F6CF98D8588F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33712" y="-1"/>
            <a:ext cx="64893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73CF9-E1BF-91BF-8366-1ABCEBFCA77A}"/>
              </a:ext>
            </a:extLst>
          </p:cNvPr>
          <p:cNvSpPr txBox="1"/>
          <p:nvPr/>
        </p:nvSpPr>
        <p:spPr>
          <a:xfrm>
            <a:off x="213360" y="167640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BankGothic Lt BT" panose="020B0607020203060204"/>
              </a:rPr>
              <a:t>Results observed from the CFD analysis: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687CA-B6B0-EDD4-A0C0-1152F967BB50}"/>
              </a:ext>
            </a:extLst>
          </p:cNvPr>
          <p:cNvSpPr txBox="1"/>
          <p:nvPr/>
        </p:nvSpPr>
        <p:spPr>
          <a:xfrm>
            <a:off x="213360" y="704613"/>
            <a:ext cx="5814060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ankGothic Lt BT" panose="020B0607020203060204"/>
              </a:rPr>
              <a:t>From the CFD analysis, it is observed that a 1mm change in the thickness of the insulation material brought down the heat flux by 10</a:t>
            </a:r>
            <a:r>
              <a:rPr lang="en-IN" sz="1400" baseline="30000" dirty="0">
                <a:latin typeface="BankGothic Lt BT" panose="020B0607020203060204"/>
              </a:rPr>
              <a:t>4 </a:t>
            </a:r>
            <a:r>
              <a:rPr lang="en-IN" sz="1400" dirty="0">
                <a:latin typeface="BankGothic Lt BT" panose="020B0607020203060204"/>
              </a:rPr>
              <a:t>W/m</a:t>
            </a:r>
            <a:r>
              <a:rPr lang="en-IN" sz="1400" baseline="30000" dirty="0">
                <a:latin typeface="BankGothic Lt BT" panose="020B0607020203060204"/>
              </a:rPr>
              <a:t>2</a:t>
            </a:r>
            <a:endParaRPr lang="en-IN" sz="1400" dirty="0">
              <a:latin typeface="BankGothic Lt BT" panose="020B060702020306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aseline="30000" dirty="0">
              <a:latin typeface="BankGothic Lt BT" panose="020B060702020306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BankGothic Lt BT" panose="020B0607020203060204"/>
              </a:rPr>
              <a:t>the objective of isolating the fuel tank and fuel lines from the engine has been achieved.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F0627-17F9-A668-87EC-5CF87B1B401C}"/>
              </a:ext>
            </a:extLst>
          </p:cNvPr>
          <p:cNvSpPr txBox="1"/>
          <p:nvPr/>
        </p:nvSpPr>
        <p:spPr>
          <a:xfrm>
            <a:off x="6556893" y="0"/>
            <a:ext cx="349006" cy="5143501"/>
          </a:xfrm>
          <a:prstGeom prst="rect">
            <a:avLst/>
          </a:prstGeom>
          <a:solidFill>
            <a:srgbClr val="024DBA"/>
          </a:solidFill>
        </p:spPr>
        <p:txBody>
          <a:bodyPr vert="wordArtVert" wrap="square" rtlCol="0">
            <a:spAutoFit/>
          </a:bodyPr>
          <a:lstStyle/>
          <a:p>
            <a:r>
              <a:rPr lang="en-US" sz="9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MAE 589- HEAT TRANSFER PROJECT 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42DB61E-2119-2D59-4DD4-FBF87B6A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94" y="4932016"/>
            <a:ext cx="397728" cy="223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9B8A9D-70BD-DCD2-F71A-FF48303D8E84}"/>
              </a:ext>
            </a:extLst>
          </p:cNvPr>
          <p:cNvSpPr txBox="1"/>
          <p:nvPr/>
        </p:nvSpPr>
        <p:spPr>
          <a:xfrm>
            <a:off x="985025" y="3423224"/>
            <a:ext cx="5255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0070C0"/>
                </a:solidFill>
                <a:latin typeface="BankGothic Lt BT" panose="020B060702020306020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3125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2;p37"/>
          <p:cNvPicPr preferRelativeResize="0"/>
          <p:nvPr>
            <p:custDataLst>
              <p:tags r:id="rId1"/>
            </p:custDataLst>
          </p:nvPr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65881" y="-1"/>
            <a:ext cx="64893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163" y="3859520"/>
            <a:ext cx="2553629" cy="327630"/>
          </a:xfrm>
        </p:spPr>
        <p:txBody>
          <a:bodyPr>
            <a:noAutofit/>
          </a:bodyPr>
          <a:lstStyle/>
          <a:p>
            <a:pPr algn="ctr"/>
            <a:r>
              <a:rPr lang="en-US" sz="1200" dirty="0">
                <a:latin typeface="BankGothic Lt BT" pitchFamily="34" charset="0"/>
              </a:rPr>
              <a:t>Specifications of the Engine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4" y="454217"/>
            <a:ext cx="2674988" cy="327871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81671" y="0"/>
            <a:ext cx="349006" cy="5143501"/>
          </a:xfrm>
          <a:prstGeom prst="rect">
            <a:avLst/>
          </a:prstGeom>
          <a:solidFill>
            <a:srgbClr val="024DBA"/>
          </a:solidFill>
        </p:spPr>
        <p:txBody>
          <a:bodyPr vert="wordArtVert" wrap="square" rtlCol="0">
            <a:spAutoFit/>
          </a:bodyPr>
          <a:lstStyle/>
          <a:p>
            <a:r>
              <a:rPr lang="en-US" sz="9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MAE 589- HEAT TRANSFER PROJECT </a:t>
            </a:r>
          </a:p>
        </p:txBody>
      </p:sp>
      <p:pic>
        <p:nvPicPr>
          <p:cNvPr id="10" name="Picture 9" descr="Logo&#10;&#10;Description automatically generate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60272" y="4961752"/>
            <a:ext cx="397728" cy="223721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88805" y="99262"/>
            <a:ext cx="3659679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BankGothic Lt BT" pitchFamily="34" charset="0"/>
              </a:rPr>
              <a:t>Requirements: </a:t>
            </a:r>
          </a:p>
          <a:p>
            <a:pPr marL="285750" indent="-285750">
              <a:buFont typeface="Arial" charset="0"/>
              <a:buChar char="•"/>
            </a:pPr>
            <a:r>
              <a:rPr lang="en-IN" dirty="0">
                <a:latin typeface="BankGothic Lt BT" pitchFamily="34" charset="0"/>
              </a:rPr>
              <a:t>Insulation material to be </a:t>
            </a:r>
            <a:r>
              <a:rPr lang="en-US" altLang="en-IN" dirty="0">
                <a:latin typeface="BankGothic Lt BT" pitchFamily="34" charset="0"/>
              </a:rPr>
              <a:t>used</a:t>
            </a:r>
            <a:r>
              <a:rPr lang="en-IN" dirty="0">
                <a:latin typeface="BankGothic Lt BT" pitchFamily="34" charset="0"/>
              </a:rPr>
              <a:t> should be able to withstand high temperatures</a:t>
            </a:r>
            <a:r>
              <a:rPr lang="en-US" altLang="en-IN" dirty="0">
                <a:latin typeface="BankGothic Lt BT" pitchFamily="34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IN" dirty="0">
                <a:latin typeface="BankGothic Lt BT" pitchFamily="34" charset="0"/>
              </a:rPr>
              <a:t>Material used should be within the given limited weight.</a:t>
            </a:r>
          </a:p>
          <a:p>
            <a:pPr marL="285750" indent="-285750">
              <a:buFont typeface="Arial" charset="0"/>
              <a:buChar char="•"/>
            </a:pPr>
            <a:r>
              <a:rPr lang="en-IN" dirty="0">
                <a:latin typeface="BankGothic Lt BT" pitchFamily="34" charset="0"/>
              </a:rPr>
              <a:t>Temperature generated </a:t>
            </a:r>
            <a:r>
              <a:rPr lang="en-US" altLang="en-IN" dirty="0">
                <a:latin typeface="BankGothic Lt BT" pitchFamily="34" charset="0"/>
              </a:rPr>
              <a:t>from the engine </a:t>
            </a:r>
            <a:r>
              <a:rPr lang="en-IN" dirty="0">
                <a:latin typeface="BankGothic Lt BT" pitchFamily="34" charset="0"/>
              </a:rPr>
              <a:t>should be below the auto-ignition temperature of the fuel</a:t>
            </a:r>
            <a:r>
              <a:rPr lang="en-US" altLang="en-IN" dirty="0">
                <a:latin typeface="BankGothic Lt BT" pitchFamily="34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IN" dirty="0">
                <a:latin typeface="BankGothic Lt BT" pitchFamily="34" charset="0"/>
              </a:rPr>
              <a:t>Propose two materials that fit the requirements</a:t>
            </a:r>
            <a:r>
              <a:rPr lang="en-US" altLang="en-IN" dirty="0">
                <a:latin typeface="BankGothic Lt BT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132;p37">
            <a:extLst>
              <a:ext uri="{FF2B5EF4-FFF2-40B4-BE49-F238E27FC236}">
                <a16:creationId xmlns:a16="http://schemas.microsoft.com/office/drawing/2014/main" id="{A95E455E-A4F6-3211-3412-F426801C0AD0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-27239" y="-1"/>
            <a:ext cx="64893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3D6947-BDFF-9CEF-8FE4-21EC8CED8FDB}"/>
              </a:ext>
            </a:extLst>
          </p:cNvPr>
          <p:cNvSpPr/>
          <p:nvPr/>
        </p:nvSpPr>
        <p:spPr>
          <a:xfrm>
            <a:off x="1020027" y="594379"/>
            <a:ext cx="1846790" cy="165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BankGothic Lt BT" panose="020B0607020203060204"/>
              </a:rPr>
              <a:t>I. Material Selection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AF5166-7076-DAB8-A7A8-E84AD774B482}"/>
              </a:ext>
            </a:extLst>
          </p:cNvPr>
          <p:cNvSpPr/>
          <p:nvPr/>
        </p:nvSpPr>
        <p:spPr>
          <a:xfrm>
            <a:off x="3730459" y="586945"/>
            <a:ext cx="1905562" cy="165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BankGothic Lt BT" panose="020B0607020203060204"/>
              </a:rPr>
              <a:t>II. CFD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06728F-A174-5647-9E3F-9267575B6707}"/>
              </a:ext>
            </a:extLst>
          </p:cNvPr>
          <p:cNvCxnSpPr/>
          <p:nvPr/>
        </p:nvCxnSpPr>
        <p:spPr>
          <a:xfrm>
            <a:off x="3077142" y="1393977"/>
            <a:ext cx="54864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BAD0738-827D-C5CC-D84E-FC1D7FC0072D}"/>
              </a:ext>
            </a:extLst>
          </p:cNvPr>
          <p:cNvSpPr/>
          <p:nvPr/>
        </p:nvSpPr>
        <p:spPr>
          <a:xfrm>
            <a:off x="3723025" y="2898962"/>
            <a:ext cx="1905561" cy="1590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BankGothic Lt BT" panose="020B0607020203060204"/>
              </a:rPr>
              <a:t>III. Insulation Thickness calculation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059A3B-661E-58E2-2CA3-DA9C46060D0F}"/>
              </a:ext>
            </a:extLst>
          </p:cNvPr>
          <p:cNvSpPr/>
          <p:nvPr/>
        </p:nvSpPr>
        <p:spPr>
          <a:xfrm>
            <a:off x="1020027" y="2898962"/>
            <a:ext cx="1846790" cy="1590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BankGothic Lt BT" panose="020B0607020203060204"/>
              </a:rPr>
              <a:t>IV. Finalise two materials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DBC87B-C711-4BC9-801C-27F187F86EFB}"/>
              </a:ext>
            </a:extLst>
          </p:cNvPr>
          <p:cNvCxnSpPr/>
          <p:nvPr/>
        </p:nvCxnSpPr>
        <p:spPr>
          <a:xfrm>
            <a:off x="4742402" y="2318524"/>
            <a:ext cx="0" cy="40887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41877F-2428-B42A-1E1D-BCF13AEB3685}"/>
              </a:ext>
            </a:extLst>
          </p:cNvPr>
          <p:cNvCxnSpPr/>
          <p:nvPr/>
        </p:nvCxnSpPr>
        <p:spPr>
          <a:xfrm flipH="1">
            <a:off x="3040570" y="3569176"/>
            <a:ext cx="54864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EE535A-992B-1C96-96C6-1381339D293B}"/>
              </a:ext>
            </a:extLst>
          </p:cNvPr>
          <p:cNvCxnSpPr/>
          <p:nvPr/>
        </p:nvCxnSpPr>
        <p:spPr>
          <a:xfrm flipV="1">
            <a:off x="-2386361" y="2088995"/>
            <a:ext cx="0" cy="1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53156-B0CE-A159-3A0D-A3DD625492BB}"/>
              </a:ext>
            </a:extLst>
          </p:cNvPr>
          <p:cNvCxnSpPr/>
          <p:nvPr/>
        </p:nvCxnSpPr>
        <p:spPr>
          <a:xfrm>
            <a:off x="3077149" y="1538943"/>
            <a:ext cx="54864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C88B58-7686-9A8B-44B1-7AD98803C5E9}"/>
              </a:ext>
            </a:extLst>
          </p:cNvPr>
          <p:cNvCxnSpPr/>
          <p:nvPr/>
        </p:nvCxnSpPr>
        <p:spPr>
          <a:xfrm>
            <a:off x="3078854" y="1256445"/>
            <a:ext cx="54864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298DFC-7498-0DE6-B312-98384DFDEC88}"/>
              </a:ext>
            </a:extLst>
          </p:cNvPr>
          <p:cNvCxnSpPr/>
          <p:nvPr/>
        </p:nvCxnSpPr>
        <p:spPr>
          <a:xfrm>
            <a:off x="4894804" y="2318988"/>
            <a:ext cx="0" cy="40887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738C09-C00F-4020-3468-AC2BBD962879}"/>
              </a:ext>
            </a:extLst>
          </p:cNvPr>
          <p:cNvCxnSpPr/>
          <p:nvPr/>
        </p:nvCxnSpPr>
        <p:spPr>
          <a:xfrm>
            <a:off x="4600253" y="2318524"/>
            <a:ext cx="0" cy="40887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E1A186-6326-E4D0-E026-AA3F2A8701FA}"/>
              </a:ext>
            </a:extLst>
          </p:cNvPr>
          <p:cNvCxnSpPr/>
          <p:nvPr/>
        </p:nvCxnSpPr>
        <p:spPr>
          <a:xfrm flipH="1">
            <a:off x="3036846" y="3706708"/>
            <a:ext cx="54864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FAC33-7E03-1862-20A8-FE9E35144575}"/>
              </a:ext>
            </a:extLst>
          </p:cNvPr>
          <p:cNvCxnSpPr/>
          <p:nvPr/>
        </p:nvCxnSpPr>
        <p:spPr>
          <a:xfrm flipH="1">
            <a:off x="3033128" y="3859108"/>
            <a:ext cx="54864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6C25D0-541B-04F5-91F8-4C1301425493}"/>
              </a:ext>
            </a:extLst>
          </p:cNvPr>
          <p:cNvSpPr txBox="1"/>
          <p:nvPr/>
        </p:nvSpPr>
        <p:spPr>
          <a:xfrm>
            <a:off x="6510836" y="0"/>
            <a:ext cx="349006" cy="5143501"/>
          </a:xfrm>
          <a:prstGeom prst="rect">
            <a:avLst/>
          </a:prstGeom>
          <a:solidFill>
            <a:srgbClr val="024DBA"/>
          </a:solidFill>
        </p:spPr>
        <p:txBody>
          <a:bodyPr vert="wordArtVert" wrap="square" rtlCol="0">
            <a:spAutoFit/>
          </a:bodyPr>
          <a:lstStyle/>
          <a:p>
            <a:r>
              <a:rPr lang="en-US" sz="9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MAE 589- HEAT TRANSFER PROJECT </a:t>
            </a:r>
          </a:p>
        </p:txBody>
      </p:sp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3ABE557F-0439-64A1-EBA7-BE96AE5B66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89437" y="4961752"/>
            <a:ext cx="397728" cy="22372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EC71958-53E5-C8EC-5D54-758CE5E262B2}"/>
              </a:ext>
            </a:extLst>
          </p:cNvPr>
          <p:cNvSpPr/>
          <p:nvPr/>
        </p:nvSpPr>
        <p:spPr>
          <a:xfrm>
            <a:off x="16417" y="0"/>
            <a:ext cx="2007220" cy="334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u="sng" dirty="0">
                <a:solidFill>
                  <a:srgbClr val="0070C0"/>
                </a:solidFill>
                <a:latin typeface="BankGothic Lt BT" pitchFamily="34" charset="0"/>
              </a:rPr>
              <a:t>Approach:</a:t>
            </a:r>
          </a:p>
        </p:txBody>
      </p:sp>
    </p:spTree>
    <p:extLst>
      <p:ext uri="{BB962C8B-B14F-4D97-AF65-F5344CB8AC3E}">
        <p14:creationId xmlns:p14="http://schemas.microsoft.com/office/powerpoint/2010/main" val="616230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32;p37">
            <a:extLst>
              <a:ext uri="{FF2B5EF4-FFF2-40B4-BE49-F238E27FC236}">
                <a16:creationId xmlns:a16="http://schemas.microsoft.com/office/drawing/2014/main" id="{C908E3FA-30C6-610E-16AC-7B42950CD8B3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18382" y="-1"/>
            <a:ext cx="64893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AC3E-6692-341D-6FDB-6C5459E41124}"/>
              </a:ext>
            </a:extLst>
          </p:cNvPr>
          <p:cNvSpPr txBox="1"/>
          <p:nvPr/>
        </p:nvSpPr>
        <p:spPr>
          <a:xfrm>
            <a:off x="6481671" y="0"/>
            <a:ext cx="349006" cy="5143501"/>
          </a:xfrm>
          <a:prstGeom prst="rect">
            <a:avLst/>
          </a:prstGeom>
          <a:solidFill>
            <a:srgbClr val="024DBA"/>
          </a:solidFill>
        </p:spPr>
        <p:txBody>
          <a:bodyPr vert="wordArtVert" wrap="square" rtlCol="0">
            <a:spAutoFit/>
          </a:bodyPr>
          <a:lstStyle/>
          <a:p>
            <a:r>
              <a:rPr lang="en-US" sz="9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MAE 589- HEAT TRANSFER PROJECT 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B568DAA-B8E3-55A8-CB36-AE35EDF35E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60272" y="4961752"/>
            <a:ext cx="397728" cy="223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6D36E8-852C-B754-0D5F-1DDF37994240}"/>
              </a:ext>
            </a:extLst>
          </p:cNvPr>
          <p:cNvSpPr txBox="1"/>
          <p:nvPr/>
        </p:nvSpPr>
        <p:spPr>
          <a:xfrm>
            <a:off x="387029" y="213011"/>
            <a:ext cx="5904317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050" b="1" u="sng" dirty="0">
              <a:latin typeface="BankGothic Lt BT" pitchFamily="34" charset="0"/>
            </a:endParaRPr>
          </a:p>
          <a:p>
            <a:r>
              <a:rPr lang="en-IN" sz="1100" dirty="0">
                <a:latin typeface="BankGothic Lt BT" pitchFamily="34" charset="0"/>
              </a:rPr>
              <a:t>Lightweight insulation materials with high thermal conductivity </a:t>
            </a:r>
            <a:r>
              <a:rPr lang="en-US" altLang="en-IN" sz="1100" dirty="0">
                <a:latin typeface="BankGothic Lt BT" pitchFamily="34" charset="0"/>
              </a:rPr>
              <a:t>are </a:t>
            </a:r>
            <a:r>
              <a:rPr lang="en-IN" sz="1100" dirty="0">
                <a:latin typeface="BankGothic Lt BT" pitchFamily="34" charset="0"/>
              </a:rPr>
              <a:t>Preferred: </a:t>
            </a:r>
          </a:p>
          <a:p>
            <a:endParaRPr lang="en-IN" sz="1100" dirty="0">
              <a:latin typeface="BankGothic Lt BT" pitchFamily="34" charset="0"/>
            </a:endParaRPr>
          </a:p>
          <a:p>
            <a:r>
              <a:rPr lang="en-US" sz="1100" b="1" dirty="0">
                <a:latin typeface="BankGothic Lt BT" pitchFamily="34" charset="0"/>
                <a:sym typeface="Wingdings" panose="05000000000000000000" pitchFamily="2" charset="2"/>
              </a:rPr>
              <a:t>REFRACTORY CERAMIC FIBRES: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BankGothic Lt BT" pitchFamily="34" charset="0"/>
                <a:sym typeface="Wingdings" panose="05000000000000000000" pitchFamily="2" charset="2"/>
              </a:rPr>
              <a:t>Refractory ceramics are materials that can withstand high temperatures without degrading, melting, or deforming.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BankGothic Lt BT" pitchFamily="34" charset="0"/>
                <a:sym typeface="Wingdings" panose="05000000000000000000" pitchFamily="2" charset="2"/>
              </a:rPr>
              <a:t>RCF has low thermal conductivity, making it a good insulator for high-temperature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BankGothic Lt BT" pitchFamily="34" charset="0"/>
                <a:sym typeface="Wingdings" panose="05000000000000000000" pitchFamily="2" charset="2"/>
              </a:rPr>
              <a:t>It is lightweight and easy to install, which can save time and labor costs during installation.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BankGothic Lt BT" pitchFamily="34" charset="0"/>
                <a:sym typeface="Wingdings" panose="05000000000000000000" pitchFamily="2" charset="2"/>
              </a:rPr>
              <a:t>RCF is flexible, making it suitable for wrapping around curved surfaces like cylinders.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BankGothic Lt BT" pitchFamily="34" charset="0"/>
                <a:sym typeface="Wingdings" panose="05000000000000000000" pitchFamily="2" charset="2"/>
              </a:rPr>
              <a:t>They are commonly used in high-temperature applications such as furnaces, kilns, reactors, and other industrial applications where extreme heat is present.</a:t>
            </a:r>
          </a:p>
          <a:p>
            <a:endParaRPr lang="en-US" sz="1100" b="1" dirty="0">
              <a:latin typeface="BankGothic Lt BT" pitchFamily="34" charset="0"/>
              <a:sym typeface="Wingdings" panose="05000000000000000000" pitchFamily="2" charset="2"/>
            </a:endParaRPr>
          </a:p>
          <a:p>
            <a:endParaRPr lang="en-US" sz="1100" b="1" dirty="0">
              <a:latin typeface="BankGothic Lt BT" pitchFamily="34" charset="0"/>
              <a:sym typeface="Wingdings" panose="05000000000000000000" pitchFamily="2" charset="2"/>
            </a:endParaRPr>
          </a:p>
          <a:p>
            <a:endParaRPr lang="en-US" sz="1100" b="1" dirty="0">
              <a:latin typeface="BankGothic Lt BT" pitchFamily="34" charset="0"/>
              <a:sym typeface="Wingdings" panose="05000000000000000000" pitchFamily="2" charset="2"/>
            </a:endParaRPr>
          </a:p>
          <a:p>
            <a:endParaRPr lang="en-IN" sz="1100" b="1" dirty="0">
              <a:latin typeface="BankGothic Lt BT" pitchFamily="34" charset="0"/>
            </a:endParaRPr>
          </a:p>
          <a:p>
            <a:endParaRPr lang="en-IN" sz="1050" dirty="0">
              <a:latin typeface="BankGothic Lt BT" pitchFamily="34" charset="0"/>
            </a:endParaRPr>
          </a:p>
          <a:p>
            <a:endParaRPr lang="en-IN" sz="1050" dirty="0">
              <a:latin typeface="BankGothic Lt BT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3139E-1794-681E-EE35-DFFE55DD73B1}"/>
              </a:ext>
            </a:extLst>
          </p:cNvPr>
          <p:cNvSpPr txBox="1"/>
          <p:nvPr/>
        </p:nvSpPr>
        <p:spPr>
          <a:xfrm>
            <a:off x="61331" y="83836"/>
            <a:ext cx="336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latin typeface="BankGothic Lt BT" panose="020B0607020203060204"/>
              </a:rPr>
              <a:t>I. Material Selection</a:t>
            </a: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82FAC9AF-18CA-2597-2CD7-C89674D1B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477" y="3226221"/>
            <a:ext cx="1606869" cy="1612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560198-D5CD-ACB4-8C4D-F771EDEB9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71" y="3226221"/>
            <a:ext cx="2045753" cy="1633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271A5B-6431-6E36-E35E-2AC9339AA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9677" y="3226221"/>
            <a:ext cx="2185176" cy="16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9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2;p37">
            <a:extLst>
              <a:ext uri="{FF2B5EF4-FFF2-40B4-BE49-F238E27FC236}">
                <a16:creationId xmlns:a16="http://schemas.microsoft.com/office/drawing/2014/main" id="{2F295719-4744-C711-8138-58656743673A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8382" y="-1"/>
            <a:ext cx="64893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E8B52-00C1-2B60-BAE9-94CBCB84A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48" y="444927"/>
            <a:ext cx="3231206" cy="2008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7C67E-92F1-C8B1-C2A5-EA27283D7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930" y="2571750"/>
            <a:ext cx="3410042" cy="2288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CB74E-3B12-9B91-EA4B-67C2C43B2E35}"/>
              </a:ext>
            </a:extLst>
          </p:cNvPr>
          <p:cNvSpPr txBox="1"/>
          <p:nvPr/>
        </p:nvSpPr>
        <p:spPr>
          <a:xfrm>
            <a:off x="3699253" y="576989"/>
            <a:ext cx="2312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kGothic Lt BT" panose="020B0607020203060204"/>
              </a:rPr>
              <a:t>The physical and chemical properties of various high-temperature insulation wools.</a:t>
            </a:r>
            <a:endParaRPr lang="en-IN" sz="1600" dirty="0">
              <a:latin typeface="BankGothic Lt BT" panose="020B060702020306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6BA10-FA70-0B55-91D5-32F6EEECCF33}"/>
              </a:ext>
            </a:extLst>
          </p:cNvPr>
          <p:cNvSpPr txBox="1"/>
          <p:nvPr/>
        </p:nvSpPr>
        <p:spPr>
          <a:xfrm>
            <a:off x="449580" y="2810107"/>
            <a:ext cx="2531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kGothic Lt BT" panose="020B0607020203060204"/>
              </a:rPr>
              <a:t>Frequency of use and common temperature ranges for the application of HTIW products.</a:t>
            </a:r>
            <a:endParaRPr lang="en-IN" sz="1600" dirty="0">
              <a:latin typeface="BankGothic Lt BT" panose="020B060702020306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660E4-1D7A-0243-C6DB-BA661945C9FF}"/>
              </a:ext>
            </a:extLst>
          </p:cNvPr>
          <p:cNvSpPr txBox="1"/>
          <p:nvPr/>
        </p:nvSpPr>
        <p:spPr>
          <a:xfrm>
            <a:off x="61332" y="83835"/>
            <a:ext cx="31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  <a:latin typeface="BankGothic Lt BT" panose="020B0607020203060204"/>
              </a:rPr>
              <a:t>I. Material Selection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720431-06AA-BD4B-DBD2-6C7CF796387C}"/>
              </a:ext>
            </a:extLst>
          </p:cNvPr>
          <p:cNvSpPr txBox="1"/>
          <p:nvPr/>
        </p:nvSpPr>
        <p:spPr>
          <a:xfrm>
            <a:off x="6556893" y="0"/>
            <a:ext cx="349006" cy="5143501"/>
          </a:xfrm>
          <a:prstGeom prst="rect">
            <a:avLst/>
          </a:prstGeom>
          <a:solidFill>
            <a:srgbClr val="024DBA"/>
          </a:solidFill>
        </p:spPr>
        <p:txBody>
          <a:bodyPr vert="wordArtVert" wrap="square" rtlCol="0">
            <a:spAutoFit/>
          </a:bodyPr>
          <a:lstStyle/>
          <a:p>
            <a:r>
              <a:rPr lang="en-US" sz="9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MAE 589- HEAT TRANSFER PROJECT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AF25E20-75C0-8E06-C6C6-FFACC3EBD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494" y="4932016"/>
            <a:ext cx="397728" cy="2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9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2;p37">
            <a:extLst>
              <a:ext uri="{FF2B5EF4-FFF2-40B4-BE49-F238E27FC236}">
                <a16:creationId xmlns:a16="http://schemas.microsoft.com/office/drawing/2014/main" id="{CBE5F87B-01BE-CAEC-FCE8-973C89E4469A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-33712" y="-1"/>
            <a:ext cx="64893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2;p37">
            <a:extLst>
              <a:ext uri="{FF2B5EF4-FFF2-40B4-BE49-F238E27FC236}">
                <a16:creationId xmlns:a16="http://schemas.microsoft.com/office/drawing/2014/main" id="{7B8151A2-DA26-7A15-A262-466B5CB938BF}"/>
              </a:ext>
            </a:extLst>
          </p:cNvPr>
          <p:cNvPicPr preferRelativeResize="0"/>
          <p:nvPr>
            <p:custDataLst>
              <p:tags r:id="rId2"/>
            </p:custDataLst>
          </p:nvPr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-30481"/>
            <a:ext cx="64893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98C2BD-A3CF-51E4-EADF-2766E27AECE6}"/>
              </a:ext>
            </a:extLst>
          </p:cNvPr>
          <p:cNvSpPr txBox="1"/>
          <p:nvPr/>
        </p:nvSpPr>
        <p:spPr>
          <a:xfrm>
            <a:off x="402359" y="475450"/>
            <a:ext cx="5092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BankGothic Lt BT" pitchFamily="34" charset="0"/>
              </a:rPr>
              <a:t>Polycrystalline wool: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BankGothic Lt BT" pitchFamily="34" charset="0"/>
              </a:rPr>
              <a:t>higher temperature RCF, consisting of fibres with an al2o3 content above wt.63% and a sio2 content under wt.37%</a:t>
            </a:r>
            <a:r>
              <a:rPr lang="en-IN" sz="1200" b="1" dirty="0">
                <a:latin typeface="BankGothic Lt BT" pitchFamily="34" charset="0"/>
              </a:rPr>
              <a:t> </a:t>
            </a:r>
            <a:r>
              <a:rPr lang="en-IN" sz="1200" dirty="0">
                <a:latin typeface="BankGothic Lt BT" pitchFamily="34" charset="0"/>
              </a:rPr>
              <a:t>is considered.</a:t>
            </a:r>
            <a:endParaRPr lang="en-IN" sz="1200" b="1" dirty="0">
              <a:latin typeface="BankGothic Lt BT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BankGothic Lt BT" pitchFamily="34" charset="0"/>
                <a:sym typeface="Wingdings" panose="05000000000000000000" pitchFamily="2" charset="2"/>
              </a:rPr>
              <a:t>Offers excellent resistance to thermal shock,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kGothic Lt BT" pitchFamily="34" charset="0"/>
                <a:ea typeface="+mn-ea"/>
                <a:cs typeface="+mn-cs"/>
                <a:sym typeface="Wingdings" panose="05000000000000000000" pitchFamily="2" charset="2"/>
              </a:rPr>
              <a:t>chemical attack, and abrasion, and can withstand </a:t>
            </a:r>
            <a:r>
              <a:rPr lang="en-US" sz="1200" dirty="0">
                <a:latin typeface="BankGothic Lt BT" pitchFamily="34" charset="0"/>
                <a:sym typeface="Wingdings" panose="05000000000000000000" pitchFamily="2" charset="2"/>
              </a:rPr>
              <a:t>temperatures up to 3000°F (1650°C).</a:t>
            </a:r>
          </a:p>
          <a:p>
            <a:endParaRPr lang="en-I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1872E-DFC7-2427-D1C2-208BD852ACB7}"/>
              </a:ext>
            </a:extLst>
          </p:cNvPr>
          <p:cNvSpPr txBox="1"/>
          <p:nvPr/>
        </p:nvSpPr>
        <p:spPr>
          <a:xfrm>
            <a:off x="61331" y="83836"/>
            <a:ext cx="3367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  <a:latin typeface="BankGothic Lt BT" panose="020B0607020203060204"/>
              </a:rPr>
              <a:t>I. Material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C272E-0048-5516-B724-BDCAE4D69377}"/>
              </a:ext>
            </a:extLst>
          </p:cNvPr>
          <p:cNvSpPr txBox="1"/>
          <p:nvPr/>
        </p:nvSpPr>
        <p:spPr>
          <a:xfrm>
            <a:off x="402359" y="2159403"/>
            <a:ext cx="51995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BankGothic Lt BT" panose="020B0607020203060204"/>
              </a:rPr>
              <a:t>Refractory ceramic Fibre</a:t>
            </a:r>
            <a:r>
              <a:rPr lang="en-IN" sz="1200" dirty="0">
                <a:latin typeface="BankGothic Lt BT" panose="020B0607020203060204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BankGothic Lt BT" panose="020B0607020203060204"/>
              </a:rPr>
              <a:t>synthetic fibers produced by the melting and blowing or spinning of calcined kaolin clay or a combination of alumina (Al2O3), silicon dioxide (SiO2), or other oxides.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BankGothic Lt BT" panose="020B0607020203060204"/>
              </a:rPr>
              <a:t>There is a higher temperature grade RCF containing about 15 percent ZrO</a:t>
            </a:r>
            <a:r>
              <a:rPr lang="en-US" sz="1200" b="0" i="0" baseline="-25000" dirty="0">
                <a:solidFill>
                  <a:srgbClr val="222222"/>
                </a:solidFill>
                <a:effectLst/>
                <a:latin typeface="BankGothic Lt BT" panose="020B0607020203060204"/>
              </a:rPr>
              <a:t>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BankGothic Lt BT" panose="020B0607020203060204"/>
              </a:rPr>
              <a:t> with an improved temperature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222222"/>
                </a:solidFill>
                <a:latin typeface="BankGothic Lt BT" panose="020B0607020203060204"/>
              </a:rPr>
              <a:t>RCF with AL2O2 35 – 40 wt. percent, SiO2 38 – 50 Wt. percent, and ZrO2 15 -17 Wt. percent is considered. </a:t>
            </a:r>
            <a:endParaRPr lang="en-US" sz="1200" dirty="0">
              <a:latin typeface="BankGothic Lt BT" panose="020B060702020306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>
              <a:latin typeface="BankGothic Lt BT" panose="020B060702020306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880161-5D28-01D9-2C95-EE5E5260799F}"/>
              </a:ext>
            </a:extLst>
          </p:cNvPr>
          <p:cNvSpPr txBox="1"/>
          <p:nvPr/>
        </p:nvSpPr>
        <p:spPr>
          <a:xfrm>
            <a:off x="6556893" y="0"/>
            <a:ext cx="349006" cy="5143501"/>
          </a:xfrm>
          <a:prstGeom prst="rect">
            <a:avLst/>
          </a:prstGeom>
          <a:solidFill>
            <a:srgbClr val="024DBA"/>
          </a:solidFill>
        </p:spPr>
        <p:txBody>
          <a:bodyPr vert="wordArtVert" wrap="square" rtlCol="0">
            <a:spAutoFit/>
          </a:bodyPr>
          <a:lstStyle/>
          <a:p>
            <a:r>
              <a:rPr lang="en-US" sz="9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MAE 589- HEAT TRANSFER PROJECT 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3929ECA-FBA7-0BDD-FEA1-F6E4FCEDD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494" y="4932016"/>
            <a:ext cx="397728" cy="2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6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132;p37">
            <a:extLst>
              <a:ext uri="{FF2B5EF4-FFF2-40B4-BE49-F238E27FC236}">
                <a16:creationId xmlns:a16="http://schemas.microsoft.com/office/drawing/2014/main" id="{748CB647-82AC-F677-DF03-02BEEE7DC239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8382" y="-1"/>
            <a:ext cx="64893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A6AD34-A5D7-283B-F305-D3A23B834625}"/>
              </a:ext>
            </a:extLst>
          </p:cNvPr>
          <p:cNvSpPr txBox="1"/>
          <p:nvPr/>
        </p:nvSpPr>
        <p:spPr>
          <a:xfrm>
            <a:off x="148683" y="78798"/>
            <a:ext cx="5203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  <a:latin typeface="BankGothic Lt BT" panose="020B0607020203060204"/>
              </a:rPr>
              <a:t>ii. CFD analysis (Polycrystalline wool Insulation)</a:t>
            </a:r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E996A45-FA35-5E66-B925-3268C73A4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37" y="520387"/>
            <a:ext cx="3476353" cy="1977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6395D923-673E-6B8E-4F41-62218E485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749" y="2800766"/>
            <a:ext cx="3608825" cy="2039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302FC7-E431-BEA1-468A-29369ACB8530}"/>
              </a:ext>
            </a:extLst>
          </p:cNvPr>
          <p:cNvSpPr txBox="1"/>
          <p:nvPr/>
        </p:nvSpPr>
        <p:spPr>
          <a:xfrm>
            <a:off x="3854809" y="816632"/>
            <a:ext cx="2690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BankGothic Lt BT" panose="020B0607020203060204"/>
              </a:rPr>
              <a:t>With the given fuel properties and engine cylinder material properties, the heat flux from the combustion chamber is shown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44C7DD-113F-A6DF-E714-C43CF0B7DD4A}"/>
              </a:ext>
            </a:extLst>
          </p:cNvPr>
          <p:cNvSpPr txBox="1"/>
          <p:nvPr/>
        </p:nvSpPr>
        <p:spPr>
          <a:xfrm>
            <a:off x="148683" y="2941874"/>
            <a:ext cx="26837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BankGothic Lt BT" panose="020B0607020203060204"/>
              </a:rPr>
              <a:t>With the addition of insulation material (Polycrystalline wool), there is a phenomenal drop in the heat flux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62792C-0C03-7B6B-C965-B17DB81D5D80}"/>
              </a:ext>
            </a:extLst>
          </p:cNvPr>
          <p:cNvSpPr txBox="1"/>
          <p:nvPr/>
        </p:nvSpPr>
        <p:spPr>
          <a:xfrm>
            <a:off x="6556893" y="0"/>
            <a:ext cx="349006" cy="5143501"/>
          </a:xfrm>
          <a:prstGeom prst="rect">
            <a:avLst/>
          </a:prstGeom>
          <a:solidFill>
            <a:srgbClr val="024DBA"/>
          </a:solidFill>
        </p:spPr>
        <p:txBody>
          <a:bodyPr vert="wordArtVert" wrap="square" rtlCol="0">
            <a:spAutoFit/>
          </a:bodyPr>
          <a:lstStyle/>
          <a:p>
            <a:r>
              <a:rPr lang="en-US" sz="9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MAE 589- HEAT TRANSFER PROJECT </a:t>
            </a:r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01B79B4C-71FD-8C36-81E0-545F98991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494" y="4932016"/>
            <a:ext cx="397728" cy="2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3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2;p37">
            <a:extLst>
              <a:ext uri="{FF2B5EF4-FFF2-40B4-BE49-F238E27FC236}">
                <a16:creationId xmlns:a16="http://schemas.microsoft.com/office/drawing/2014/main" id="{32A9D4F7-4B68-C896-93D3-F2BA1AF0B11D}"/>
              </a:ext>
            </a:extLst>
          </p:cNvPr>
          <p:cNvPicPr preferRelativeResize="0"/>
          <p:nvPr>
            <p:custDataLst>
              <p:tags r:id="rId1"/>
            </p:custDataLst>
          </p:nvPr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30481"/>
            <a:ext cx="64893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15A8668-57C7-853F-B817-79E9964B0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59" y="580402"/>
            <a:ext cx="2887211" cy="1476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E1217C4C-C2AF-616E-910C-002BCCBF3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066" y="2103863"/>
            <a:ext cx="3166287" cy="1364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18C028-C69D-9025-7CD1-95A58719CB5D}"/>
              </a:ext>
            </a:extLst>
          </p:cNvPr>
          <p:cNvSpPr txBox="1"/>
          <p:nvPr/>
        </p:nvSpPr>
        <p:spPr>
          <a:xfrm>
            <a:off x="148682" y="78798"/>
            <a:ext cx="5129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  <a:latin typeface="BankGothic Lt BT" panose="020B0607020203060204"/>
              </a:rPr>
              <a:t>ii. CFD analysis (Polycrystalline wool insulation)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CC51E16-2D93-A29A-86BA-417140858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50" y="3468757"/>
            <a:ext cx="2887212" cy="1476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47A8B-EBB1-8A2E-61FA-ECDE049AC9AD}"/>
              </a:ext>
            </a:extLst>
          </p:cNvPr>
          <p:cNvSpPr txBox="1"/>
          <p:nvPr/>
        </p:nvSpPr>
        <p:spPr>
          <a:xfrm>
            <a:off x="3244676" y="754932"/>
            <a:ext cx="3482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BankGothic Lt BT" panose="020B0607020203060204"/>
              </a:rPr>
              <a:t>The heat flux coming from the engine cylinder from the previous slide is applied to the fuel lines without insulation and the heat flux going to the fuel is calculated.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06E02-7004-B2A4-1340-73E161A269F2}"/>
              </a:ext>
            </a:extLst>
          </p:cNvPr>
          <p:cNvSpPr txBox="1"/>
          <p:nvPr/>
        </p:nvSpPr>
        <p:spPr>
          <a:xfrm>
            <a:off x="2199" y="2453640"/>
            <a:ext cx="324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BankGothic Lt BT" panose="020B0607020203060204"/>
              </a:rPr>
              <a:t>Now the fuel pipe is insulated and then the analysis is repeated for different insulation thicknesses.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C51CC-E923-7C64-5027-AA07DCFABBE6}"/>
              </a:ext>
            </a:extLst>
          </p:cNvPr>
          <p:cNvSpPr txBox="1"/>
          <p:nvPr/>
        </p:nvSpPr>
        <p:spPr>
          <a:xfrm>
            <a:off x="3173214" y="3865589"/>
            <a:ext cx="316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BankGothic Lt BT" panose="020B0607020203060204"/>
              </a:rPr>
              <a:t>The analysis is done for 1mm and 3mm insulation thickness.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10774-1670-60EE-E1F5-DF05D52E14FF}"/>
              </a:ext>
            </a:extLst>
          </p:cNvPr>
          <p:cNvSpPr txBox="1"/>
          <p:nvPr/>
        </p:nvSpPr>
        <p:spPr>
          <a:xfrm>
            <a:off x="6556893" y="0"/>
            <a:ext cx="349006" cy="5143501"/>
          </a:xfrm>
          <a:prstGeom prst="rect">
            <a:avLst/>
          </a:prstGeom>
          <a:solidFill>
            <a:srgbClr val="024DBA"/>
          </a:solidFill>
        </p:spPr>
        <p:txBody>
          <a:bodyPr vert="wordArtVert" wrap="square" rtlCol="0">
            <a:spAutoFit/>
          </a:bodyPr>
          <a:lstStyle/>
          <a:p>
            <a:r>
              <a:rPr lang="en-US" sz="9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MAE 589- HEAT TRANSFER PROJECT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DF5D0EA-C7A5-D867-FDF0-46B17BC85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5494" y="4932016"/>
            <a:ext cx="397728" cy="2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8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2;p37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64893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530608" y="0"/>
            <a:ext cx="349006" cy="5143501"/>
          </a:xfrm>
          <a:prstGeom prst="rect">
            <a:avLst/>
          </a:prstGeom>
          <a:solidFill>
            <a:srgbClr val="024DBA"/>
          </a:solidFill>
        </p:spPr>
        <p:txBody>
          <a:bodyPr vert="wordArtVert" wrap="square" rtlCol="0">
            <a:spAutoFit/>
          </a:bodyPr>
          <a:lstStyle/>
          <a:p>
            <a:r>
              <a:rPr lang="en-US" sz="9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MAE 589- HEAT TRANSFER PROJECT </a:t>
            </a:r>
          </a:p>
        </p:txBody>
      </p:sp>
      <p:pic>
        <p:nvPicPr>
          <p:cNvPr id="7" name="Picture 6" descr="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209" y="4961752"/>
            <a:ext cx="397728" cy="223721"/>
          </a:xfrm>
          <a:prstGeom prst="rect">
            <a:avLst/>
          </a:prstGeom>
        </p:spPr>
      </p:pic>
      <p:pic>
        <p:nvPicPr>
          <p:cNvPr id="3" name="Picture 2" descr="A picture containing shape">
            <a:extLst>
              <a:ext uri="{FF2B5EF4-FFF2-40B4-BE49-F238E27FC236}">
                <a16:creationId xmlns:a16="http://schemas.microsoft.com/office/drawing/2014/main" id="{EC9DEB1F-1B6B-9A51-E138-BBB584B2D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65" y="350137"/>
            <a:ext cx="3181149" cy="2091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B0B66-29A9-B893-A67B-C37EC840439A}"/>
              </a:ext>
            </a:extLst>
          </p:cNvPr>
          <p:cNvSpPr txBox="1"/>
          <p:nvPr/>
        </p:nvSpPr>
        <p:spPr>
          <a:xfrm>
            <a:off x="3619252" y="644157"/>
            <a:ext cx="2729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BankGothic Lt BT" panose="020B0607020203060204"/>
              </a:rPr>
              <a:t>Now the fuel pipe is insulated with the </a:t>
            </a:r>
            <a:r>
              <a:rPr lang="en-US" sz="1200" dirty="0">
                <a:latin typeface="BankGothic Lt BT" panose="020B0607020203060204"/>
              </a:rPr>
              <a:t>RCF with AL2O2 35 – 40 wt. percent, SiO2 38 – 50 Wt. percent, and ZrO2 15 -17 Wt. percent. </a:t>
            </a:r>
            <a:r>
              <a:rPr lang="en-IN" sz="1200" dirty="0">
                <a:latin typeface="BankGothic Lt BT" panose="020B0607020203060204"/>
              </a:rPr>
              <a:t> below are the analysis results.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9D925-5FB6-F4CE-D8BB-85E08C085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695" y="2701681"/>
            <a:ext cx="3473539" cy="1584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911E00-0E08-6C55-3F43-5B50E9261A72}"/>
              </a:ext>
            </a:extLst>
          </p:cNvPr>
          <p:cNvSpPr txBox="1"/>
          <p:nvPr/>
        </p:nvSpPr>
        <p:spPr>
          <a:xfrm>
            <a:off x="217006" y="3012358"/>
            <a:ext cx="2658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BankGothic Lt BT" panose="020B0607020203060204"/>
              </a:rPr>
              <a:t>After adding the insulation to the engine the final reduced heat flux from the engine.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B22FE-9222-FC5A-B3B5-C79C7D0EA703}"/>
              </a:ext>
            </a:extLst>
          </p:cNvPr>
          <p:cNvSpPr txBox="1"/>
          <p:nvPr/>
        </p:nvSpPr>
        <p:spPr>
          <a:xfrm>
            <a:off x="81774" y="4495"/>
            <a:ext cx="5129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  <a:latin typeface="BankGothic Lt BT" panose="020B0607020203060204"/>
              </a:rPr>
              <a:t>ii. CFD analysis (RCF insulation)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10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770</Words>
  <Application>Microsoft Office PowerPoint</Application>
  <PresentationFormat>Custom</PresentationFormat>
  <Paragraphs>73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Calibri Light</vt:lpstr>
      <vt:lpstr>BankGothic Lt BT</vt:lpstr>
      <vt:lpstr>Agency FB</vt:lpstr>
      <vt:lpstr>Office Theme</vt:lpstr>
      <vt:lpstr>PowerPoint Presentation</vt:lpstr>
      <vt:lpstr>Specifications of the Engine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Riipen Project ~ (Armada Defence Corp)  Heat Transfer and Thermal insulation design of a military drone.</dc:title>
  <dc:creator>Anupama Kanchustambam</dc:creator>
  <cp:lastModifiedBy>prudhvi kothapalli</cp:lastModifiedBy>
  <cp:revision>19</cp:revision>
  <dcterms:created xsi:type="dcterms:W3CDTF">1900-01-01T00:00:00Z</dcterms:created>
  <dcterms:modified xsi:type="dcterms:W3CDTF">2023-04-26T16:15:54Z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6D58207E45FEE76C16E423647D25C13D_32</vt:lpwstr>
  </property>
  <property fmtid="{D5CDD505-2E9C-101B-9397-08002B2CF9AE}" pid="3" name="KSOProductBuildVer">
    <vt:lpwstr>1033-11.33.0</vt:lpwstr>
  </property>
</Properties>
</file>